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6" r:id="rId4"/>
    <p:sldId id="258" r:id="rId5"/>
    <p:sldId id="270" r:id="rId6"/>
    <p:sldId id="267" r:id="rId7"/>
    <p:sldId id="274" r:id="rId8"/>
    <p:sldId id="272" r:id="rId9"/>
    <p:sldId id="273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2154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8361BA64-2CF5-4F2D-BA44-78E718E241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EF5A32D3-6783-48F6-9D0C-B0A26A3C27DC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xmlns="" val="148350675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8628665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96497263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43365684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97590081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45953136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53004417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18378423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8916961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863777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9776149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5567930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7398778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4563426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066385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3557423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0439813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0A7FE41E-F542-40E6-A44E-1A54E98D568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65B212A5-1BE3-4D05-BB63-7092D671D91A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xmlns="" val="79159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man_development_(biology)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rishlassy398.wordpress.com/2016/05/24/the-wondrous-phases-of-life/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itn.hms.harvard.edu/flash/2018/unique-gene-editing-treatment-need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s://www.e-sfera.hr/dodatni-digitalni-sadrzaji/0e5a3f13-979c-49bd-a558-20f123ba7066/" TargetMode="Externa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flickr.com/photos/microagua/33444627885/" TargetMode="External"/><Relationship Id="rId7" Type="http://schemas.openxmlformats.org/officeDocument/2006/relationships/hyperlink" Target="https://bio.libretexts.org/Bookshelves/Ancillary_Materials/Laboratory_Experiments/General_Biology_Labs/Biology_Labs_(under_construction)/Microbiology/Reading:_Protist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s://www.flickr.com/photos/carolinabio/5804524962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commons.wikimedia.org/wiki/File:Unk.cilliat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users/4597135/dn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s://sciencecue.it/dna-ritardante-fiamma/1838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F78C4A-66B8-4E81-8760-6E5396AAD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258" y="941032"/>
            <a:ext cx="8825658" cy="1430500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hr-HR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ŽIVA BIĆA RASTU, RAZVIJAJU SE I RAZMNOŽAVAJU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853E2F8-9A19-4053-8805-68C474EBB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48044" y="2266622"/>
            <a:ext cx="2324755" cy="23247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C457CAB-C7DC-49CB-9848-BE1CD5E9FC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" r="835" b="10506"/>
          <a:stretch/>
        </p:blipFill>
        <p:spPr>
          <a:xfrm>
            <a:off x="2054359" y="2844098"/>
            <a:ext cx="5192776" cy="29740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5095574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700EBF07-2CC0-4D35-B260-4E2A3FD0B170}"/>
              </a:ext>
            </a:extLst>
          </p:cNvPr>
          <p:cNvSpPr/>
          <p:nvPr/>
        </p:nvSpPr>
        <p:spPr>
          <a:xfrm>
            <a:off x="5948204" y="2375648"/>
            <a:ext cx="3979143" cy="10533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JEDNOJAJČANI BLIZANCI i KLONOVI imaju potpuno istu DNA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A7FCA97-046B-41E0-9F64-73108D385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105325" y="3804574"/>
            <a:ext cx="4075541" cy="2037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1AAF62E-8E6D-4890-9F7F-A483D109FD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9799" y="1197104"/>
            <a:ext cx="3096827" cy="464524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2">
            <a:hlinkClick r:id="rId5"/>
            <a:extLst>
              <a:ext uri="{FF2B5EF4-FFF2-40B4-BE49-F238E27FC236}">
                <a16:creationId xmlns:a16="http://schemas.microsoft.com/office/drawing/2014/main" xmlns="" id="{4BEBBCB1-9F8A-4446-98C8-8111EFE20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8974" r="5597" b="5361"/>
          <a:stretch>
            <a:fillRect/>
          </a:stretch>
        </p:blipFill>
        <p:spPr bwMode="auto">
          <a:xfrm>
            <a:off x="9290120" y="655003"/>
            <a:ext cx="637227" cy="646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C1DDE05F-9222-4F51-9433-A48EA6AF94A0}"/>
              </a:ext>
            </a:extLst>
          </p:cNvPr>
          <p:cNvSpPr txBox="1"/>
          <p:nvPr/>
        </p:nvSpPr>
        <p:spPr>
          <a:xfrm>
            <a:off x="8793792" y="1353743"/>
            <a:ext cx="202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ZANIMLJIVOSTI</a:t>
            </a:r>
          </a:p>
          <a:p>
            <a:pPr algn="ctr"/>
            <a:r>
              <a:rPr lang="hr-HR" b="1" dirty="0">
                <a:solidFill>
                  <a:schemeClr val="bg1"/>
                </a:solidFill>
              </a:rPr>
              <a:t>VIZUALNO +</a:t>
            </a:r>
          </a:p>
        </p:txBody>
      </p:sp>
    </p:spTree>
    <p:extLst>
      <p:ext uri="{BB962C8B-B14F-4D97-AF65-F5344CB8AC3E}">
        <p14:creationId xmlns:p14="http://schemas.microsoft.com/office/powerpoint/2010/main" xmlns="" val="250890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141AEFB2-CC17-4A2C-98F0-3472C5E06F76}"/>
              </a:ext>
            </a:extLst>
          </p:cNvPr>
          <p:cNvSpPr/>
          <p:nvPr/>
        </p:nvSpPr>
        <p:spPr>
          <a:xfrm>
            <a:off x="1018985" y="971658"/>
            <a:ext cx="8969873" cy="8611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Obilježja živih bića su RAST, RAZVOJ i RAZMNOŽAVANJE koji ovise o metabolizmu kojim se osiguravaju tvari i energija za život.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9652BE6D-7F12-4BFF-8FCB-5A7D12EECB35}"/>
              </a:ext>
            </a:extLst>
          </p:cNvPr>
          <p:cNvSpPr/>
          <p:nvPr/>
        </p:nvSpPr>
        <p:spPr>
          <a:xfrm>
            <a:off x="1018985" y="2357469"/>
            <a:ext cx="10397698" cy="8611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 živa bića rastu čime se povećava njihov volumen i masa te se mijenjaju i razvijaju.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2D8B3F51-9ED8-47A5-B013-1EC56A87D381}"/>
              </a:ext>
            </a:extLst>
          </p:cNvPr>
          <p:cNvSpPr/>
          <p:nvPr/>
        </p:nvSpPr>
        <p:spPr>
          <a:xfrm>
            <a:off x="1018985" y="3521923"/>
            <a:ext cx="9410799" cy="8611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sve navedene procese potrebna je ENERGIJA koju dobivamo iz hrane.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07ACAA41-16E3-4EEE-AE98-DEBA36B4C172}"/>
              </a:ext>
            </a:extLst>
          </p:cNvPr>
          <p:cNvSpPr/>
          <p:nvPr/>
        </p:nvSpPr>
        <p:spPr>
          <a:xfrm>
            <a:off x="1018985" y="4748521"/>
            <a:ext cx="8045116" cy="8611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 tijela događa se zbog stalnog povećanja broja stanica.</a:t>
            </a:r>
          </a:p>
        </p:txBody>
      </p:sp>
    </p:spTree>
    <p:extLst>
      <p:ext uri="{BB962C8B-B14F-4D97-AF65-F5344CB8AC3E}">
        <p14:creationId xmlns:p14="http://schemas.microsoft.com/office/powerpoint/2010/main" xmlns="" val="273756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9F439E4C-DF0F-451C-953F-28610E0D28D2}"/>
              </a:ext>
            </a:extLst>
          </p:cNvPr>
          <p:cNvSpPr/>
          <p:nvPr/>
        </p:nvSpPr>
        <p:spPr>
          <a:xfrm>
            <a:off x="903575" y="723083"/>
            <a:ext cx="9208091" cy="121224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MITOZA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je proces dijeljenja TJELESNIH STANICA što omogućuje RAST 		      </a:t>
            </a:r>
            <a:r>
              <a:rPr lang="hr-H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mnogostaničnih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organizama. Njome od 1 stanice nastaju 2, 			od njih 4 pa 8 itd.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CE137D1-5FBB-4744-9F3B-903B3F822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9794" y="2612252"/>
            <a:ext cx="4832412" cy="36243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0969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BCAC52F4-50CA-46DB-8625-8397980DBA16}"/>
              </a:ext>
            </a:extLst>
          </p:cNvPr>
          <p:cNvSpPr/>
          <p:nvPr/>
        </p:nvSpPr>
        <p:spPr>
          <a:xfrm>
            <a:off x="4261282" y="5184892"/>
            <a:ext cx="4980371" cy="61694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 i razvoj </a:t>
            </a:r>
            <a:r>
              <a:rPr lang="hr-H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mnogostaničnog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organizma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926FC913-5E4F-4387-BE93-3B0204191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3778" y="1233996"/>
            <a:ext cx="4226704" cy="33187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54CF3AE-8519-4FD0-B91B-A6D748CA4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1519" y="1164023"/>
            <a:ext cx="3434610" cy="33887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907436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8357E22E-B8A7-40E7-924C-47F2570C4B6F}"/>
              </a:ext>
            </a:extLst>
          </p:cNvPr>
          <p:cNvSpPr/>
          <p:nvPr/>
        </p:nvSpPr>
        <p:spPr>
          <a:xfrm>
            <a:off x="888446" y="4999479"/>
            <a:ext cx="9889722" cy="98863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Uloga diobe stanica kod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JEDNOSTANIČNIH ORGANIZAMA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RAZMNOŽAVANJE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Nakon diobe nastaju 2 nova jednostanična organizma (papučica,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euglena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ameba).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352A4FD-6669-490F-8C58-76A99DF46F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0566" r="5852" b="11899"/>
          <a:stretch/>
        </p:blipFill>
        <p:spPr>
          <a:xfrm rot="7206948">
            <a:off x="577546" y="1707828"/>
            <a:ext cx="3271579" cy="1810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4444C4C6-46CB-4E81-A35D-6B48E29E11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7973" r="2344" b="21134"/>
          <a:stretch/>
        </p:blipFill>
        <p:spPr>
          <a:xfrm rot="13711733">
            <a:off x="5788081" y="1953228"/>
            <a:ext cx="3586599" cy="1496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17340870-EF22-4BAD-AB4A-B5DEB64986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617353" y="2612925"/>
            <a:ext cx="2580118" cy="1935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7D74C6D-70BA-41BD-BD84-3276D7263D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23732" t="4374" r="31469"/>
          <a:stretch/>
        </p:blipFill>
        <p:spPr>
          <a:xfrm rot="5400000">
            <a:off x="9344866" y="510853"/>
            <a:ext cx="1541106" cy="2460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4B9096D-09CD-4BA1-8AC9-66C5FD1455D6}"/>
              </a:ext>
            </a:extLst>
          </p:cNvPr>
          <p:cNvSpPr txBox="1"/>
          <p:nvPr/>
        </p:nvSpPr>
        <p:spPr>
          <a:xfrm>
            <a:off x="1943797" y="1301985"/>
            <a:ext cx="1323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papučica</a:t>
            </a:r>
          </a:p>
        </p:txBody>
      </p:sp>
    </p:spTree>
    <p:extLst>
      <p:ext uri="{BB962C8B-B14F-4D97-AF65-F5344CB8AC3E}">
        <p14:creationId xmlns:p14="http://schemas.microsoft.com/office/powerpoint/2010/main" xmlns="" val="7317813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3D2B9BC6-C1B0-48F8-84CE-7199CB11AB3C}"/>
              </a:ext>
            </a:extLst>
          </p:cNvPr>
          <p:cNvSpPr/>
          <p:nvPr/>
        </p:nvSpPr>
        <p:spPr>
          <a:xfrm>
            <a:off x="605158" y="834930"/>
            <a:ext cx="10700386" cy="64633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 stanice sadržavaju nasljednu tvar -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molekule deoksiribonukleinske kiseline (</a:t>
            </a:r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DNA) </a:t>
            </a: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B46840FC-C75A-4AE6-8706-03025B2516FC}"/>
              </a:ext>
            </a:extLst>
          </p:cNvPr>
          <p:cNvSpPr/>
          <p:nvPr/>
        </p:nvSpPr>
        <p:spPr>
          <a:xfrm>
            <a:off x="605158" y="1863390"/>
            <a:ext cx="10700386" cy="109213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DNA </a:t>
            </a:r>
            <a:r>
              <a:rPr lang="hr-H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sastavljena od 2 dugačka lanca koji su omotani jedan oko drugoga kao dvostruka zavojnica. U svih živih bića sastoji se od ISTIH TEMELJNIH JEDINICA, a mijenja se samo njihov redoslijed u lancu. 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619BFB9A-3FA6-4FCD-B59F-FA9A6160C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91033" y="3294845"/>
            <a:ext cx="5300890" cy="2769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153E345-7BE6-4AF1-BCFF-C535D2BD3F6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3458" y="3576743"/>
            <a:ext cx="2834942" cy="1888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74666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2AF80506-D0D3-496E-927E-4A47361353A5}"/>
              </a:ext>
            </a:extLst>
          </p:cNvPr>
          <p:cNvSpPr/>
          <p:nvPr/>
        </p:nvSpPr>
        <p:spPr>
          <a:xfrm>
            <a:off x="10248653" y="5152681"/>
            <a:ext cx="127791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 20. str.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3C8728B-EB03-411B-AC7F-68A4A810C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1152" y="3888707"/>
            <a:ext cx="832916" cy="798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7B9907AC-236F-4858-9581-DD3E1C3FBD83}"/>
              </a:ext>
            </a:extLst>
          </p:cNvPr>
          <p:cNvSpPr txBox="1"/>
          <p:nvPr/>
        </p:nvSpPr>
        <p:spPr>
          <a:xfrm>
            <a:off x="8880722" y="5341258"/>
            <a:ext cx="273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chemeClr val="bg1"/>
                </a:solidFill>
              </a:rPr>
              <a:t>ISTRAŽI</a:t>
            </a:r>
          </a:p>
          <a:p>
            <a:r>
              <a:rPr lang="hr-HR" i="1" dirty="0">
                <a:solidFill>
                  <a:schemeClr val="bg1"/>
                </a:solidFill>
              </a:rPr>
              <a:t>Izolacija molekule DNA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CA86CD1-FDE5-4F38-9FB8-0EFEEC233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107322" y="3341470"/>
            <a:ext cx="4627653" cy="231382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AC2E18-9EE2-4CC0-82FF-596AD2CC37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933" y="1250400"/>
            <a:ext cx="2279347" cy="3658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502D359-67FE-4CE1-9552-E1B757976EE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94470" y="1014603"/>
            <a:ext cx="1609598" cy="24143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269319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D7D00823-9F4C-42CE-A335-5468E0C4AD87}"/>
              </a:ext>
            </a:extLst>
          </p:cNvPr>
          <p:cNvSpPr/>
          <p:nvPr/>
        </p:nvSpPr>
        <p:spPr>
          <a:xfrm>
            <a:off x="745807" y="1289478"/>
            <a:ext cx="10700386" cy="88761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EUKARIOTA (</a:t>
            </a:r>
            <a:r>
              <a:rPr lang="hr-H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protista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gljiva, biljaka i životinja) molekule DNA nalaze se </a:t>
            </a:r>
            <a:r>
              <a:rPr lang="hr-H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jezgri.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9E1652E-33B7-406C-9741-79427FA77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0808" y="2800236"/>
            <a:ext cx="4500218" cy="29455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97934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D7D00823-9F4C-42CE-A335-5468E0C4AD87}"/>
              </a:ext>
            </a:extLst>
          </p:cNvPr>
          <p:cNvSpPr/>
          <p:nvPr/>
        </p:nvSpPr>
        <p:spPr>
          <a:xfrm>
            <a:off x="745807" y="830063"/>
            <a:ext cx="10700386" cy="106310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Manji dijelovi molekule DNA zovu se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GENI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odgovorni su za nasljedna svojstva koja se s roditelja prenose na potomke. Na taj su način u molekuli DNA „zapisana” sva svojstva 1 organizma.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B00463D-5294-4F7C-8851-E9B386871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7900" y="2478234"/>
            <a:ext cx="4496200" cy="337214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867C5ACB-89B3-4D40-802F-B25A1A32EA29}"/>
              </a:ext>
            </a:extLst>
          </p:cNvPr>
          <p:cNvSpPr txBox="1"/>
          <p:nvPr/>
        </p:nvSpPr>
        <p:spPr>
          <a:xfrm>
            <a:off x="8677014" y="3429000"/>
            <a:ext cx="218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DNA u kojoj su GENI</a:t>
            </a:r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xmlns="" id="{7E8C7D60-9591-4693-BB95-4195DB8091C1}"/>
              </a:ext>
            </a:extLst>
          </p:cNvPr>
          <p:cNvCxnSpPr>
            <a:cxnSpLocks/>
          </p:cNvCxnSpPr>
          <p:nvPr/>
        </p:nvCxnSpPr>
        <p:spPr>
          <a:xfrm flipH="1">
            <a:off x="7928616" y="3941685"/>
            <a:ext cx="1366304" cy="93176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4912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oba za sastanke za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184</TotalTime>
  <Words>236</Words>
  <Application>Microsoft Office PowerPoint</Application>
  <PresentationFormat>Custom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Soba za sastanke za ion</vt:lpstr>
      <vt:lpstr>ŽIVA BIĆA RASTU, RAZVIJAJU SE I RAZMNOŽAVAJU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 BIĆA RASTU, RAZVIJAJU SE I RAZMNOŽAVAJU</dc:title>
  <dc:creator>Korisnik</dc:creator>
  <cp:lastModifiedBy>sk-mpovalec</cp:lastModifiedBy>
  <cp:revision>56</cp:revision>
  <dcterms:created xsi:type="dcterms:W3CDTF">2020-06-28T16:28:14Z</dcterms:created>
  <dcterms:modified xsi:type="dcterms:W3CDTF">2020-08-10T11:12:40Z</dcterms:modified>
</cp:coreProperties>
</file>